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embeddedFontLst>
    <p:embeddedFont>
      <p:font typeface="Inter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 showGuides="1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801118"/>
            <a:ext cx="3495154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Ujian Tengah Semester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238226"/>
            <a:ext cx="24966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Panduan Penilaian Komprehensif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95935" y="2618105"/>
            <a:ext cx="4013835" cy="998855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4855" y="2746846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Entrepreneur 2</a:t>
            </a:r>
          </a:p>
        </p:txBody>
      </p:sp>
      <p:sp>
        <p:nvSpPr>
          <p:cNvPr id="6" name="Text 4"/>
          <p:cNvSpPr/>
          <p:nvPr/>
        </p:nvSpPr>
        <p:spPr>
          <a:xfrm>
            <a:off x="624840" y="3014980"/>
            <a:ext cx="3392805" cy="4946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Validasi ide, proses bisnis, dan Business Model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Canvas awal</a:t>
            </a:r>
          </a:p>
        </p:txBody>
      </p:sp>
      <p:sp>
        <p:nvSpPr>
          <p:cNvPr id="7" name="Shape 5"/>
          <p:cNvSpPr/>
          <p:nvPr/>
        </p:nvSpPr>
        <p:spPr>
          <a:xfrm>
            <a:off x="4634230" y="2618105"/>
            <a:ext cx="4013835" cy="969645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62723" y="2746846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Entrepreneur 4</a:t>
            </a:r>
          </a:p>
        </p:txBody>
      </p:sp>
      <p:sp>
        <p:nvSpPr>
          <p:cNvPr id="9" name="Text 7"/>
          <p:cNvSpPr/>
          <p:nvPr/>
        </p:nvSpPr>
        <p:spPr>
          <a:xfrm>
            <a:off x="4762723" y="3015109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Inovasi lanjutan, strategi bisnis, dan pembaruan BMC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1205" y="102235"/>
            <a:ext cx="3798570" cy="534035"/>
          </a:xfrm>
          <a:prstGeom prst="roundRect">
            <a:avLst>
              <a:gd name="adj" fmla="val 19328"/>
            </a:avLst>
          </a:prstGeom>
          <a:solidFill>
            <a:srgbClr val="DADBF1"/>
          </a:solidFill>
        </p:spPr>
        <p:txBody>
          <a:bodyPr/>
          <a:lstStyle/>
          <a:p>
            <a:endParaRPr lang="en-AU" altLang="en-US"/>
          </a:p>
        </p:txBody>
      </p:sp>
      <p:sp>
        <p:nvSpPr>
          <p:cNvPr id="3" name="Text 1"/>
          <p:cNvSpPr/>
          <p:nvPr/>
        </p:nvSpPr>
        <p:spPr>
          <a:xfrm>
            <a:off x="809030" y="438522"/>
            <a:ext cx="678731" cy="1104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53452" y="636126"/>
            <a:ext cx="4706987" cy="30286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Struktur Penilaian: Tiga Indikator Utama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12" y="938882"/>
            <a:ext cx="6553200" cy="36576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 l="-75" r="75"/>
          <a:stretch>
            <a:fillRect/>
          </a:stretch>
        </p:blipFill>
        <p:spPr>
          <a:xfrm>
            <a:off x="753745" y="935990"/>
            <a:ext cx="6553200" cy="365633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0912" y="4681612"/>
            <a:ext cx="7642101" cy="1380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Setiap indikator memiliki bobot yang signifikan. Mahasiswa wajib mempersiapkan bukti dan dokumentasi yang</a:t>
            </a:r>
          </a:p>
          <a:p>
            <a:pPr marL="0" indent="0" algn="ctr">
              <a:lnSpc>
                <a:spcPts val="1050"/>
              </a:lnSpc>
              <a:buNone/>
            </a:pPr>
            <a:r>
              <a:rPr lang="en-AU" alt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uat untuk setiap komponen agar mencapai nilai terbaik.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69181"/>
            <a:ext cx="1768153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506388"/>
            <a:ext cx="1619324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 — INDIKATOR 1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751954"/>
            <a:ext cx="4017690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Proses Bisnis </a:t>
            </a:r>
            <a:r>
              <a:rPr lang="en-US" sz="2400" b="1" dirty="0">
                <a:solidFill>
                  <a:srgbClr val="4950BC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(Bobot 35%)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325538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10406" y="1339825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7" name="Text 5"/>
          <p:cNvSpPr/>
          <p:nvPr/>
        </p:nvSpPr>
        <p:spPr>
          <a:xfrm>
            <a:off x="663029" y="1581373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1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130498" y="1463799"/>
            <a:ext cx="2073994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Opportunity–Idea Fit Matrix</a:t>
            </a:r>
          </a:p>
        </p:txBody>
      </p:sp>
      <p:sp>
        <p:nvSpPr>
          <p:cNvPr id="9" name="Text 7"/>
          <p:cNvSpPr/>
          <p:nvPr/>
        </p:nvSpPr>
        <p:spPr>
          <a:xfrm>
            <a:off x="1130498" y="1732062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Hasil identifikasi peluang dan pemilihan ide terbaik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6119" y="2193727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10406" y="2208014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12" name="Text 10"/>
          <p:cNvSpPr/>
          <p:nvPr/>
        </p:nvSpPr>
        <p:spPr>
          <a:xfrm>
            <a:off x="663029" y="2449562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2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130498" y="2331988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Testing Card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30498" y="2600251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Rancangan validasi ide ke pasar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96119" y="3061915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0406" y="3076203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17" name="Text 15"/>
          <p:cNvSpPr/>
          <p:nvPr/>
        </p:nvSpPr>
        <p:spPr>
          <a:xfrm>
            <a:off x="663029" y="3317751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3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130498" y="3200177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Scrapbook Report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30498" y="3468439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Rekap hasil feedback pelanggan dan keputusan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96119" y="3930104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0406" y="3944392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22" name="Text 20"/>
          <p:cNvSpPr/>
          <p:nvPr/>
        </p:nvSpPr>
        <p:spPr>
          <a:xfrm>
            <a:off x="663029" y="4185940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4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130498" y="4068366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Narasi Alur Proses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30498" y="4336628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Penjelasan perjalanan: peluang → ide → validasi → model bisnis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886271"/>
            <a:ext cx="1768153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923479"/>
            <a:ext cx="1619324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 — INDIKATOR 1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169045"/>
            <a:ext cx="4644330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Rubrik Penilaian: Proses Bisnis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742629"/>
            <a:ext cx="8151763" cy="1847999"/>
          </a:xfrm>
          <a:prstGeom prst="roundRect">
            <a:avLst>
              <a:gd name="adj" fmla="val 2819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4855" y="182656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Sangat Baik (85–100)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98355" y="1826568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Proses bisnis dijelaskan secara jelas, runtut, dan didukung bukti lengkap di setiap tahap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4855" y="238660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 (70–84)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98355" y="238660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Alur runtut namun ada 1–2 tahap yang kurang terdokumentasi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4855" y="274818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Cukup (55–69)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98355" y="2748186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Alur kurang runtut, beberapa tahap tidak terdokumentasi dengan baik</a:t>
            </a:r>
          </a:p>
        </p:txBody>
      </p:sp>
      <p:sp>
        <p:nvSpPr>
          <p:cNvPr id="12" name="Text 10"/>
          <p:cNvSpPr/>
          <p:nvPr/>
        </p:nvSpPr>
        <p:spPr>
          <a:xfrm>
            <a:off x="624855" y="330822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Kurang (&lt;60)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98355" y="330822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Tidak terdokumentasi, tidak ada alur yang jelas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96119" y="3730154"/>
            <a:ext cx="8151763" cy="527000"/>
          </a:xfrm>
          <a:prstGeom prst="roundRect">
            <a:avLst>
              <a:gd name="adj" fmla="val 9886"/>
            </a:avLst>
          </a:prstGeom>
          <a:solidFill>
            <a:srgbClr val="B6D6FC"/>
          </a:solidFill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3919463"/>
            <a:ext cx="155004" cy="12397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99071" y="3885084"/>
            <a:ext cx="7624837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Kunci keberhasilan: pastikan setiap tahap dari peluang hingga model bisnis terdokumentasi dengan bukti nyata.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41871" y="314846"/>
            <a:ext cx="1592387" cy="199876"/>
          </a:xfrm>
          <a:prstGeom prst="roundRect">
            <a:avLst>
              <a:gd name="adj" fmla="val 18572"/>
            </a:avLst>
          </a:prstGeom>
          <a:solidFill>
            <a:srgbClr val="DADBF1"/>
          </a:solidFill>
        </p:spPr>
      </p:sp>
      <p:sp>
        <p:nvSpPr>
          <p:cNvPr id="6" name="Text 2"/>
          <p:cNvSpPr/>
          <p:nvPr/>
        </p:nvSpPr>
        <p:spPr>
          <a:xfrm>
            <a:off x="508099" y="347960"/>
            <a:ext cx="1459929" cy="1336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6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 — INDIKATOR 2</a:t>
            </a:r>
            <a:endParaRPr lang="en-US" sz="650" dirty="0"/>
          </a:p>
        </p:txBody>
      </p:sp>
      <p:sp>
        <p:nvSpPr>
          <p:cNvPr id="7" name="Text 3"/>
          <p:cNvSpPr/>
          <p:nvPr/>
        </p:nvSpPr>
        <p:spPr>
          <a:xfrm>
            <a:off x="441871" y="554013"/>
            <a:ext cx="4190181" cy="345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Feasibilitas Solusi </a:t>
            </a:r>
            <a:r>
              <a:rPr lang="en-US" sz="2150" b="1" dirty="0">
                <a:solidFill>
                  <a:srgbClr val="4950BC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(Bobot 35%)</a:t>
            </a:r>
            <a:endParaRPr lang="en-US" sz="21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71" y="1046857"/>
            <a:ext cx="276151" cy="27615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41871" y="1445940"/>
            <a:ext cx="1380976" cy="1726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Bukti Validasi Pasar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41871" y="1677591"/>
            <a:ext cx="4831259" cy="16713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Data dan fakta hasil testing dari pelanggan nyata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71" y="2041475"/>
            <a:ext cx="276151" cy="27615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41871" y="2440558"/>
            <a:ext cx="1544910" cy="1726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Kelayakan Operasional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441871" y="2672209"/>
            <a:ext cx="4831259" cy="16713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Sumber daya, aktivitas utama, dan mitra yang dibutuhkan</a:t>
            </a:r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71" y="3036094"/>
            <a:ext cx="276151" cy="27615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41871" y="3435176"/>
            <a:ext cx="1380976" cy="1726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Kelayakan Finansial</a:t>
            </a:r>
          </a:p>
        </p:txBody>
      </p:sp>
      <p:sp>
        <p:nvSpPr>
          <p:cNvPr id="16" name="Text 9"/>
          <p:cNvSpPr/>
          <p:nvPr/>
        </p:nvSpPr>
        <p:spPr>
          <a:xfrm>
            <a:off x="441871" y="3666827"/>
            <a:ext cx="4831259" cy="16713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Gambaran awal pendapatan dan biaya (proyeksi awal)</a:t>
            </a:r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71" y="4030712"/>
            <a:ext cx="276151" cy="276151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441871" y="4429795"/>
            <a:ext cx="1380976" cy="1726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Keputusan Bisnis</a:t>
            </a:r>
          </a:p>
        </p:txBody>
      </p:sp>
      <p:sp>
        <p:nvSpPr>
          <p:cNvPr id="19" name="Text 11"/>
          <p:cNvSpPr/>
          <p:nvPr/>
        </p:nvSpPr>
        <p:spPr>
          <a:xfrm>
            <a:off x="441871" y="4661446"/>
            <a:ext cx="4831259" cy="16713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Alasan memilih/mempertahankan ide berdasarkan hasil validasi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985540"/>
            <a:ext cx="1788319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1022747"/>
            <a:ext cx="1639491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 — INDIKATOR 2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268313"/>
            <a:ext cx="5331693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Rubrik Penilaian: Feasibilitas Solusi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841897"/>
            <a:ext cx="8151763" cy="1649537"/>
          </a:xfrm>
          <a:prstGeom prst="roundRect">
            <a:avLst>
              <a:gd name="adj" fmla="val 3158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4855" y="192583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Sangat Baik (85–100)</a:t>
            </a:r>
          </a:p>
        </p:txBody>
      </p:sp>
      <p:sp>
        <p:nvSpPr>
          <p:cNvPr id="7" name="Text 5"/>
          <p:cNvSpPr/>
          <p:nvPr/>
        </p:nvSpPr>
        <p:spPr>
          <a:xfrm>
            <a:off x="4698355" y="1925836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Kelayakan ide bisnis terbukti dengan data finansial dan validasi pasar yang kuat</a:t>
            </a:r>
          </a:p>
        </p:txBody>
      </p:sp>
      <p:sp>
        <p:nvSpPr>
          <p:cNvPr id="8" name="Text 6"/>
          <p:cNvSpPr/>
          <p:nvPr/>
        </p:nvSpPr>
        <p:spPr>
          <a:xfrm>
            <a:off x="624855" y="248587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 (70–84)</a:t>
            </a:r>
          </a:p>
        </p:txBody>
      </p:sp>
      <p:sp>
        <p:nvSpPr>
          <p:cNvPr id="9" name="Text 7"/>
          <p:cNvSpPr/>
          <p:nvPr/>
        </p:nvSpPr>
        <p:spPr>
          <a:xfrm>
            <a:off x="4698355" y="248587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Data validasi ada namun masih terbatas, analisis cukup memadai</a:t>
            </a:r>
          </a:p>
        </p:txBody>
      </p:sp>
      <p:sp>
        <p:nvSpPr>
          <p:cNvPr id="10" name="Text 8"/>
          <p:cNvSpPr/>
          <p:nvPr/>
        </p:nvSpPr>
        <p:spPr>
          <a:xfrm>
            <a:off x="624855" y="2847454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Cukup (55–69)</a:t>
            </a:r>
          </a:p>
        </p:txBody>
      </p:sp>
      <p:sp>
        <p:nvSpPr>
          <p:cNvPr id="11" name="Text 9"/>
          <p:cNvSpPr/>
          <p:nvPr/>
        </p:nvSpPr>
        <p:spPr>
          <a:xfrm>
            <a:off x="4698355" y="2847454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Tidak didukung data yang memadai, analisis kurang mendalam</a:t>
            </a:r>
          </a:p>
        </p:txBody>
      </p:sp>
      <p:sp>
        <p:nvSpPr>
          <p:cNvPr id="12" name="Text 10"/>
          <p:cNvSpPr/>
          <p:nvPr/>
        </p:nvSpPr>
        <p:spPr>
          <a:xfrm>
            <a:off x="624855" y="3209032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Kurang (&lt;60)</a:t>
            </a:r>
          </a:p>
        </p:txBody>
      </p:sp>
      <p:sp>
        <p:nvSpPr>
          <p:cNvPr id="13" name="Text 11"/>
          <p:cNvSpPr/>
          <p:nvPr/>
        </p:nvSpPr>
        <p:spPr>
          <a:xfrm>
            <a:off x="4698355" y="3209032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Tidak ada data validasi, kelayakan tidak dapat dibuktikan</a:t>
            </a:r>
          </a:p>
        </p:txBody>
      </p:sp>
      <p:sp>
        <p:nvSpPr>
          <p:cNvPr id="14" name="Shape 12"/>
          <p:cNvSpPr/>
          <p:nvPr/>
        </p:nvSpPr>
        <p:spPr>
          <a:xfrm>
            <a:off x="496119" y="3630960"/>
            <a:ext cx="8151763" cy="527000"/>
          </a:xfrm>
          <a:prstGeom prst="roundRect">
            <a:avLst>
              <a:gd name="adj" fmla="val 9886"/>
            </a:avLst>
          </a:prstGeom>
          <a:solidFill>
            <a:srgbClr val="B6D6FC"/>
          </a:solidFill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3820269"/>
            <a:ext cx="155004" cy="12397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99071" y="3785890"/>
            <a:ext cx="7624837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Validasi dari pelanggan nyata adalah kunci — data lapangan jauh lebih kuat dari asumsi semata.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647774"/>
            <a:ext cx="1789137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684981"/>
            <a:ext cx="1640309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 — INDIKATOR 3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930548"/>
            <a:ext cx="4024387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Kualitas BMC </a:t>
            </a:r>
            <a:r>
              <a:rPr lang="en-US" sz="2400" b="1" dirty="0">
                <a:solidFill>
                  <a:srgbClr val="4950BC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(Bobot 30%)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96119" y="1504131"/>
            <a:ext cx="8151763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Mahasiswa wajib menampilkan Business Model Canvas yang lengkap, relevan, dan saling terhubung antar blok. Berikut komponen BMC yang wajib diisi: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96119" y="2040582"/>
            <a:ext cx="4013895" cy="724198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4855" y="216931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Customer Segments</a:t>
            </a:r>
          </a:p>
        </p:txBody>
      </p:sp>
      <p:sp>
        <p:nvSpPr>
          <p:cNvPr id="8" name="Text 6"/>
          <p:cNvSpPr/>
          <p:nvPr/>
        </p:nvSpPr>
        <p:spPr>
          <a:xfrm>
            <a:off x="624855" y="2437581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Siapa target pelanggan bisnis Anda</a:t>
            </a:r>
          </a:p>
        </p:txBody>
      </p:sp>
      <p:sp>
        <p:nvSpPr>
          <p:cNvPr id="9" name="Shape 7"/>
          <p:cNvSpPr/>
          <p:nvPr/>
        </p:nvSpPr>
        <p:spPr>
          <a:xfrm>
            <a:off x="4633987" y="2040582"/>
            <a:ext cx="4013895" cy="724198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62723" y="216931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Value Proposition</a:t>
            </a:r>
          </a:p>
        </p:txBody>
      </p:sp>
      <p:sp>
        <p:nvSpPr>
          <p:cNvPr id="11" name="Text 9"/>
          <p:cNvSpPr/>
          <p:nvPr/>
        </p:nvSpPr>
        <p:spPr>
          <a:xfrm>
            <a:off x="4762723" y="2437581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Nilai apa yang ditawarkan kepada pelanggan</a:t>
            </a:r>
          </a:p>
        </p:txBody>
      </p:sp>
      <p:sp>
        <p:nvSpPr>
          <p:cNvPr id="12" name="Shape 10"/>
          <p:cNvSpPr/>
          <p:nvPr/>
        </p:nvSpPr>
        <p:spPr>
          <a:xfrm>
            <a:off x="496119" y="2888754"/>
            <a:ext cx="4013895" cy="724198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4855" y="3017490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Channels</a:t>
            </a:r>
          </a:p>
        </p:txBody>
      </p:sp>
      <p:sp>
        <p:nvSpPr>
          <p:cNvPr id="14" name="Text 12"/>
          <p:cNvSpPr/>
          <p:nvPr/>
        </p:nvSpPr>
        <p:spPr>
          <a:xfrm>
            <a:off x="624855" y="3285753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Cara menjangkau pelanggan secara efektif</a:t>
            </a:r>
          </a:p>
        </p:txBody>
      </p:sp>
      <p:sp>
        <p:nvSpPr>
          <p:cNvPr id="15" name="Shape 13"/>
          <p:cNvSpPr/>
          <p:nvPr/>
        </p:nvSpPr>
        <p:spPr>
          <a:xfrm>
            <a:off x="4633987" y="2888754"/>
            <a:ext cx="4013895" cy="724198"/>
          </a:xfrm>
          <a:prstGeom prst="roundRect">
            <a:avLst>
              <a:gd name="adj" fmla="val 719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62723" y="3017490"/>
            <a:ext cx="1806327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Customer Relationships</a:t>
            </a:r>
          </a:p>
        </p:txBody>
      </p:sp>
      <p:sp>
        <p:nvSpPr>
          <p:cNvPr id="17" name="Text 15"/>
          <p:cNvSpPr/>
          <p:nvPr/>
        </p:nvSpPr>
        <p:spPr>
          <a:xfrm>
            <a:off x="4762723" y="3285753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Cara membangun dan menjaga hubungan dengan pelanggan</a:t>
            </a:r>
          </a:p>
        </p:txBody>
      </p:sp>
      <p:sp>
        <p:nvSpPr>
          <p:cNvPr id="18" name="Shape 16"/>
          <p:cNvSpPr/>
          <p:nvPr/>
        </p:nvSpPr>
        <p:spPr>
          <a:xfrm>
            <a:off x="496119" y="3752478"/>
            <a:ext cx="2634555" cy="743248"/>
          </a:xfrm>
          <a:prstGeom prst="roundRect">
            <a:avLst>
              <a:gd name="adj" fmla="val 7010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4380" y="389073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Key Activities</a:t>
            </a:r>
          </a:p>
        </p:txBody>
      </p:sp>
      <p:sp>
        <p:nvSpPr>
          <p:cNvPr id="20" name="Text 18"/>
          <p:cNvSpPr/>
          <p:nvPr/>
        </p:nvSpPr>
        <p:spPr>
          <a:xfrm>
            <a:off x="634380" y="4159002"/>
            <a:ext cx="2358033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Aktivitas utama yang harus dijalankan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54648" y="3752478"/>
            <a:ext cx="2634630" cy="743248"/>
          </a:xfrm>
          <a:prstGeom prst="roundRect">
            <a:avLst>
              <a:gd name="adj" fmla="val 7010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92909" y="389073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Key Resources</a:t>
            </a:r>
          </a:p>
        </p:txBody>
      </p:sp>
      <p:sp>
        <p:nvSpPr>
          <p:cNvPr id="23" name="Text 21"/>
          <p:cNvSpPr/>
          <p:nvPr/>
        </p:nvSpPr>
        <p:spPr>
          <a:xfrm>
            <a:off x="3392909" y="4159002"/>
            <a:ext cx="2358107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Sumber daya yang dibutuhkan bisnis</a:t>
            </a:r>
          </a:p>
        </p:txBody>
      </p:sp>
      <p:sp>
        <p:nvSpPr>
          <p:cNvPr id="24" name="Shape 22"/>
          <p:cNvSpPr/>
          <p:nvPr/>
        </p:nvSpPr>
        <p:spPr>
          <a:xfrm>
            <a:off x="6013252" y="3752478"/>
            <a:ext cx="2634555" cy="743248"/>
          </a:xfrm>
          <a:prstGeom prst="roundRect">
            <a:avLst>
              <a:gd name="adj" fmla="val 7010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151513" y="389073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Key Partners</a:t>
            </a:r>
          </a:p>
        </p:txBody>
      </p:sp>
      <p:sp>
        <p:nvSpPr>
          <p:cNvPr id="26" name="Text 24"/>
          <p:cNvSpPr/>
          <p:nvPr/>
        </p:nvSpPr>
        <p:spPr>
          <a:xfrm>
            <a:off x="6151513" y="4159002"/>
            <a:ext cx="2358033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Mitra strategis yang dibutuhkan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794221"/>
            <a:ext cx="1789137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831428"/>
            <a:ext cx="1640309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2 — INDIKATOR 3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076995"/>
            <a:ext cx="4634805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Rubrik Penilaian: Kualitas BMC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650578"/>
            <a:ext cx="8151763" cy="2032174"/>
          </a:xfrm>
          <a:prstGeom prst="roundRect">
            <a:avLst>
              <a:gd name="adj" fmla="val 2564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0881" y="1655341"/>
            <a:ext cx="8142238" cy="555278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7" name="Text 5"/>
          <p:cNvSpPr/>
          <p:nvPr/>
        </p:nvSpPr>
        <p:spPr>
          <a:xfrm>
            <a:off x="624855" y="1734517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Sangat Baik (85–100)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98355" y="1734517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BMC lengkap, relevan, dan semua blok saling terhubung secara logis</a:t>
            </a:r>
          </a:p>
        </p:txBody>
      </p:sp>
      <p:sp>
        <p:nvSpPr>
          <p:cNvPr id="9" name="Shape 7"/>
          <p:cNvSpPr/>
          <p:nvPr/>
        </p:nvSpPr>
        <p:spPr>
          <a:xfrm>
            <a:off x="500881" y="2210619"/>
            <a:ext cx="8142238" cy="555278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0" name="Text 8"/>
          <p:cNvSpPr/>
          <p:nvPr/>
        </p:nvSpPr>
        <p:spPr>
          <a:xfrm>
            <a:off x="624855" y="2289795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 (70–84)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98355" y="2289795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Terisi dengan baik namun 1–2 blok kurang relevan atau kurang terhubung</a:t>
            </a:r>
          </a:p>
        </p:txBody>
      </p:sp>
      <p:sp>
        <p:nvSpPr>
          <p:cNvPr id="12" name="Shape 10"/>
          <p:cNvSpPr/>
          <p:nvPr/>
        </p:nvSpPr>
        <p:spPr>
          <a:xfrm>
            <a:off x="500881" y="2765896"/>
            <a:ext cx="8142238" cy="356815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3" name="Text 11"/>
          <p:cNvSpPr/>
          <p:nvPr/>
        </p:nvSpPr>
        <p:spPr>
          <a:xfrm>
            <a:off x="624855" y="2845073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Cukup (55–69)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98355" y="2845073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Beberapa blok masih kosong atau tidak sesuai konteks bisnis</a:t>
            </a:r>
          </a:p>
        </p:txBody>
      </p:sp>
      <p:sp>
        <p:nvSpPr>
          <p:cNvPr id="15" name="Shape 13"/>
          <p:cNvSpPr/>
          <p:nvPr/>
        </p:nvSpPr>
        <p:spPr>
          <a:xfrm>
            <a:off x="500881" y="3122712"/>
            <a:ext cx="8142238" cy="555278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6" name="Text 14"/>
          <p:cNvSpPr/>
          <p:nvPr/>
        </p:nvSpPr>
        <p:spPr>
          <a:xfrm>
            <a:off x="624855" y="320188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Kurang (&lt;60)</a:t>
            </a:r>
          </a:p>
        </p:txBody>
      </p:sp>
      <p:sp>
        <p:nvSpPr>
          <p:cNvPr id="17" name="Text 15"/>
          <p:cNvSpPr/>
          <p:nvPr/>
        </p:nvSpPr>
        <p:spPr>
          <a:xfrm>
            <a:off x="4698355" y="3201888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Blok-blok BMC tidak sesuai konteks, banyak yang kosong atau tidak relevan</a:t>
            </a:r>
          </a:p>
        </p:txBody>
      </p:sp>
      <p:sp>
        <p:nvSpPr>
          <p:cNvPr id="18" name="Shape 16"/>
          <p:cNvSpPr/>
          <p:nvPr/>
        </p:nvSpPr>
        <p:spPr>
          <a:xfrm>
            <a:off x="495935" y="3822065"/>
            <a:ext cx="8151495" cy="723265"/>
          </a:xfrm>
          <a:prstGeom prst="roundRect">
            <a:avLst>
              <a:gd name="adj" fmla="val 9886"/>
            </a:avLst>
          </a:prstGeom>
          <a:solidFill>
            <a:srgbClr val="B6FCB8"/>
          </a:solidFill>
        </p:spPr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4011588"/>
            <a:ext cx="155004" cy="12397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99071" y="3977208"/>
            <a:ext cx="7624837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BMC yang baik bukan sekadar terisi — setiap blok harus saling mendukung dan mencerminkan realitas bisnis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yang dijalankan.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583010"/>
            <a:ext cx="1021482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1620217"/>
            <a:ext cx="872654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4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865784"/>
            <a:ext cx="5157936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Struktur Penilaian: Entrepreneur 4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2439367"/>
            <a:ext cx="2634555" cy="1121122"/>
          </a:xfrm>
          <a:prstGeom prst="roundRect">
            <a:avLst>
              <a:gd name="adj" fmla="val 464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4855" y="2568104"/>
            <a:ext cx="1734294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Inovasi &amp; Proses Bisnis</a:t>
            </a:r>
          </a:p>
        </p:txBody>
      </p:sp>
      <p:sp>
        <p:nvSpPr>
          <p:cNvPr id="7" name="Text 5"/>
          <p:cNvSpPr/>
          <p:nvPr/>
        </p:nvSpPr>
        <p:spPr>
          <a:xfrm>
            <a:off x="624855" y="2836366"/>
            <a:ext cx="2377083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4950BC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35%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— Activity Plan, Sales Plan, Visi Bisnis, SCAMPER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54648" y="2439367"/>
            <a:ext cx="2634630" cy="1121122"/>
          </a:xfrm>
          <a:prstGeom prst="roundRect">
            <a:avLst>
              <a:gd name="adj" fmla="val 464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384" y="2568104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Strategi Bisnis</a:t>
            </a:r>
          </a:p>
        </p:txBody>
      </p:sp>
      <p:sp>
        <p:nvSpPr>
          <p:cNvPr id="10" name="Text 8"/>
          <p:cNvSpPr/>
          <p:nvPr/>
        </p:nvSpPr>
        <p:spPr>
          <a:xfrm>
            <a:off x="3383384" y="2836366"/>
            <a:ext cx="2377157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4950BC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35%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— ERRC, Strategy Canvas, Iterative Test Card, Ketepatan Solusi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13252" y="2439367"/>
            <a:ext cx="2634555" cy="1121122"/>
          </a:xfrm>
          <a:prstGeom prst="roundRect">
            <a:avLst>
              <a:gd name="adj" fmla="val 464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41988" y="2568104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Kualitas BMC</a:t>
            </a:r>
          </a:p>
        </p:txBody>
      </p:sp>
      <p:sp>
        <p:nvSpPr>
          <p:cNvPr id="13" name="Text 11"/>
          <p:cNvSpPr/>
          <p:nvPr/>
        </p:nvSpPr>
        <p:spPr>
          <a:xfrm>
            <a:off x="6141988" y="2836366"/>
            <a:ext cx="2377083" cy="59538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4950BC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30%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— BMC yang diperbarui, penjelasan perubahan, kesesuaian strategi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453604"/>
            <a:ext cx="1771724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1490811"/>
            <a:ext cx="1622896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4 — INDIKATOR 1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736378"/>
            <a:ext cx="5458197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Inovasi &amp; Proses Bisnis </a:t>
            </a:r>
            <a:r>
              <a:rPr lang="en-US" sz="2400" b="1" dirty="0">
                <a:solidFill>
                  <a:srgbClr val="4950BC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(Bobot 35%)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2309961"/>
            <a:ext cx="310083" cy="31008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1206" y="2309961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Activity Plan</a:t>
            </a:r>
          </a:p>
        </p:txBody>
      </p:sp>
      <p:sp>
        <p:nvSpPr>
          <p:cNvPr id="7" name="Text 4"/>
          <p:cNvSpPr/>
          <p:nvPr/>
        </p:nvSpPr>
        <p:spPr>
          <a:xfrm>
            <a:off x="961206" y="2578224"/>
            <a:ext cx="3533254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Rencana kegiatan bisnis selama 1 semester dalam bentuk Gantt Chart</a:t>
            </a: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465" y="2309961"/>
            <a:ext cx="310083" cy="31008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14553" y="2309961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Sales 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Plan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5114553" y="2578224"/>
            <a:ext cx="3533329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Target dan strategi penjualan yang terukur dan realistis</a:t>
            </a: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3223171"/>
            <a:ext cx="310083" cy="31008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1206" y="3223171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Visi Bisnis Terbaru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961206" y="3491433"/>
            <a:ext cx="3533254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Konstruksi visi bisnis menggunakan konsep Lean Startup</a:t>
            </a: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465" y="3223171"/>
            <a:ext cx="310083" cy="31008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114553" y="3223171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SCAMPER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5114553" y="3491433"/>
            <a:ext cx="3533329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Alat desain ide dan inovasi produk yang telah diterapkan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886271"/>
            <a:ext cx="1771724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923479"/>
            <a:ext cx="1622896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4 — INDIKATOR 1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169045"/>
            <a:ext cx="6084838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Rubrik Penilaian: Inovasi &amp; Proses Bisnis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742629"/>
            <a:ext cx="8151763" cy="1847999"/>
          </a:xfrm>
          <a:prstGeom prst="roundRect">
            <a:avLst>
              <a:gd name="adj" fmla="val 2819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4855" y="182656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Sangat Baik (85–100)</a:t>
            </a:r>
          </a:p>
        </p:txBody>
      </p:sp>
      <p:sp>
        <p:nvSpPr>
          <p:cNvPr id="7" name="Text 5"/>
          <p:cNvSpPr/>
          <p:nvPr/>
        </p:nvSpPr>
        <p:spPr>
          <a:xfrm>
            <a:off x="4698355" y="1826568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Perencanaan bisnis runtut, didukung Activity Plan lengkap dan semua komponen terpenuhi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4855" y="238660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 (70–84)</a:t>
            </a:r>
          </a:p>
        </p:txBody>
      </p:sp>
      <p:sp>
        <p:nvSpPr>
          <p:cNvPr id="9" name="Text 7"/>
          <p:cNvSpPr/>
          <p:nvPr/>
        </p:nvSpPr>
        <p:spPr>
          <a:xfrm>
            <a:off x="4698355" y="2386608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 namun 1–2 komponen kurang lengkap atau kurang terdokumentasi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4855" y="294664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Cukup (55–69)</a:t>
            </a:r>
          </a:p>
        </p:txBody>
      </p:sp>
      <p:sp>
        <p:nvSpPr>
          <p:cNvPr id="11" name="Text 9"/>
          <p:cNvSpPr/>
          <p:nvPr/>
        </p:nvSpPr>
        <p:spPr>
          <a:xfrm>
            <a:off x="4698355" y="294664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Tidak lengkap, alur perencanaan bisnis kurang jelas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4855" y="330822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Kurang (&lt;60)</a:t>
            </a:r>
          </a:p>
        </p:txBody>
      </p:sp>
      <p:sp>
        <p:nvSpPr>
          <p:cNvPr id="13" name="Text 11"/>
          <p:cNvSpPr/>
          <p:nvPr/>
        </p:nvSpPr>
        <p:spPr>
          <a:xfrm>
            <a:off x="4698355" y="330822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Perencanaan bisnis tidak ada atau sangat tidak memadai</a:t>
            </a:r>
          </a:p>
        </p:txBody>
      </p:sp>
      <p:sp>
        <p:nvSpPr>
          <p:cNvPr id="14" name="Shape 12"/>
          <p:cNvSpPr/>
          <p:nvPr/>
        </p:nvSpPr>
        <p:spPr>
          <a:xfrm>
            <a:off x="495935" y="3729990"/>
            <a:ext cx="8595360" cy="527050"/>
          </a:xfrm>
          <a:prstGeom prst="roundRect">
            <a:avLst>
              <a:gd name="adj" fmla="val 9886"/>
            </a:avLst>
          </a:prstGeom>
          <a:solidFill>
            <a:srgbClr val="B6D6FC"/>
          </a:solidFill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3919463"/>
            <a:ext cx="155004" cy="12397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99071" y="3885084"/>
            <a:ext cx="7624837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Activity Plan dalam bentuk Gantt Chart menunjukkan kemampuan perencanaan yang terstruktur dan profesional.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69181"/>
            <a:ext cx="1791891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506388"/>
            <a:ext cx="1643063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4 — INDIKATOR 2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751954"/>
            <a:ext cx="4169718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Strategi Bisnis </a:t>
            </a:r>
            <a:r>
              <a:rPr lang="en-US" sz="2400" b="1" dirty="0">
                <a:solidFill>
                  <a:srgbClr val="4950BC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(Bobot 35%)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325538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10406" y="1339825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7" name="Text 5"/>
          <p:cNvSpPr/>
          <p:nvPr/>
        </p:nvSpPr>
        <p:spPr>
          <a:xfrm>
            <a:off x="663029" y="1581373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1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130498" y="146379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ERRC Framework</a:t>
            </a:r>
          </a:p>
        </p:txBody>
      </p:sp>
      <p:sp>
        <p:nvSpPr>
          <p:cNvPr id="9" name="Text 7"/>
          <p:cNvSpPr/>
          <p:nvPr/>
        </p:nvSpPr>
        <p:spPr>
          <a:xfrm>
            <a:off x="1130498" y="1732062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Analisis Eliminate, Reduce, Raise, Create dari Blue Ocean Strategy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6119" y="2193727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10406" y="2208014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12" name="Text 10"/>
          <p:cNvSpPr/>
          <p:nvPr/>
        </p:nvSpPr>
        <p:spPr>
          <a:xfrm>
            <a:off x="663029" y="2449562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2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130498" y="2331988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Strategy Canvas</a:t>
            </a:r>
          </a:p>
        </p:txBody>
      </p:sp>
      <p:sp>
        <p:nvSpPr>
          <p:cNvPr id="14" name="Text 12"/>
          <p:cNvSpPr/>
          <p:nvPr/>
        </p:nvSpPr>
        <p:spPr>
          <a:xfrm>
            <a:off x="1130498" y="2600251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Perbandingan posisi bisnis terhadap kompetitor (Blue vs Red Ocean)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96119" y="3061915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0406" y="3076203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17" name="Text 15"/>
          <p:cNvSpPr/>
          <p:nvPr/>
        </p:nvSpPr>
        <p:spPr>
          <a:xfrm>
            <a:off x="663029" y="3317751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3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130498" y="3200177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AU" alt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Strategi Build - Measure - Learn</a:t>
            </a:r>
          </a:p>
        </p:txBody>
      </p:sp>
      <p:sp>
        <p:nvSpPr>
          <p:cNvPr id="19" name="Text 17"/>
          <p:cNvSpPr/>
          <p:nvPr/>
        </p:nvSpPr>
        <p:spPr>
          <a:xfrm>
            <a:off x="1130498" y="3468439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Bukti siklus Build–Measure–Learn yang telah dijalankan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96119" y="3930104"/>
            <a:ext cx="8151763" cy="74421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0406" y="3944392"/>
            <a:ext cx="496119" cy="715640"/>
          </a:xfrm>
          <a:prstGeom prst="roundRect">
            <a:avLst>
              <a:gd name="adj" fmla="val 7046"/>
            </a:avLst>
          </a:prstGeom>
          <a:solidFill>
            <a:srgbClr val="DADBF1"/>
          </a:solidFill>
        </p:spPr>
      </p:sp>
      <p:sp>
        <p:nvSpPr>
          <p:cNvPr id="22" name="Text 20"/>
          <p:cNvSpPr/>
          <p:nvPr/>
        </p:nvSpPr>
        <p:spPr>
          <a:xfrm>
            <a:off x="663029" y="4185940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4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130498" y="4068366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Ketepatan Solusi</a:t>
            </a:r>
          </a:p>
        </p:txBody>
      </p:sp>
      <p:sp>
        <p:nvSpPr>
          <p:cNvPr id="24" name="Text 22"/>
          <p:cNvSpPr/>
          <p:nvPr/>
        </p:nvSpPr>
        <p:spPr>
          <a:xfrm>
            <a:off x="1130498" y="4336628"/>
            <a:ext cx="73791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Argumen mengapa solusi bisnis layak dan relevan terhadap pasar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886271"/>
            <a:ext cx="1791891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923479"/>
            <a:ext cx="1643063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4 — INDIKATOR 2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169045"/>
            <a:ext cx="4796358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Rubrik Penilaian: Strategi Bisnis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742629"/>
            <a:ext cx="8151763" cy="1847999"/>
          </a:xfrm>
          <a:prstGeom prst="roundRect">
            <a:avLst>
              <a:gd name="adj" fmla="val 2819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4855" y="182656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Sangat Baik (85–100)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98355" y="1826568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Analisis persaingan tajam, ERRC lengkap dan relevan, siklus Build–Measure–Learn terbukti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4855" y="238660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 (70–84)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98355" y="2386608"/>
            <a:ext cx="3820790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ERRC ada namun kurang tajam, siklus iterasi cukup terdokumentasi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4855" y="294664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Cukup (55–69)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98355" y="2946648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ERRC tidak lengkap, siklus iterasi kurang terbukti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4855" y="330822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Kurang (&lt;60)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98355" y="3308226"/>
            <a:ext cx="3820790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ERRC tidak dibuat, tidak ada analisis strategi yang memadai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96119" y="3730154"/>
            <a:ext cx="8151763" cy="527000"/>
          </a:xfrm>
          <a:prstGeom prst="roundRect">
            <a:avLst>
              <a:gd name="adj" fmla="val 9886"/>
            </a:avLst>
          </a:prstGeom>
          <a:solidFill>
            <a:srgbClr val="B6D6FC"/>
          </a:solidFill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3919463"/>
            <a:ext cx="155004" cy="12397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99071" y="3885084"/>
            <a:ext cx="7624837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Strategy Canvas yang kuat membuktikan pemahaman mendalam tentang posisi bisnis di tengah persaingan pasar.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339751"/>
            <a:ext cx="1792709" cy="233214"/>
          </a:xfrm>
          <a:prstGeom prst="roundRect">
            <a:avLst>
              <a:gd name="adj" fmla="val 17872"/>
            </a:avLst>
          </a:prstGeom>
          <a:solidFill>
            <a:srgbClr val="DADBF1"/>
          </a:solidFill>
        </p:spPr>
      </p:sp>
      <p:sp>
        <p:nvSpPr>
          <p:cNvPr id="3" name="Text 1"/>
          <p:cNvSpPr/>
          <p:nvPr/>
        </p:nvSpPr>
        <p:spPr>
          <a:xfrm>
            <a:off x="570533" y="1376958"/>
            <a:ext cx="1643881" cy="15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ENTREPRENEUR 4 — INDIKATOR 3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1622524"/>
            <a:ext cx="6524997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Kualitas BMC yang Diperbarui </a:t>
            </a:r>
            <a:r>
              <a:rPr lang="en-US" sz="2400" b="1" dirty="0">
                <a:solidFill>
                  <a:srgbClr val="4950BC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(Bobot 30%)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6822" y="2196108"/>
            <a:ext cx="4103191" cy="1607641"/>
          </a:xfrm>
          <a:prstGeom prst="roundRect">
            <a:avLst>
              <a:gd name="adj" fmla="val 5556"/>
            </a:avLst>
          </a:prstGeom>
          <a:solidFill>
            <a:srgbClr val="4950BC"/>
          </a:solidFill>
        </p:spPr>
      </p:sp>
      <p:sp>
        <p:nvSpPr>
          <p:cNvPr id="6" name="Text 4"/>
          <p:cNvSpPr/>
          <p:nvPr/>
        </p:nvSpPr>
        <p:spPr>
          <a:xfrm>
            <a:off x="530796" y="2320082"/>
            <a:ext cx="1780059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Yang Wajib Ditampilkan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30796" y="2637904"/>
            <a:ext cx="3855244" cy="6821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BMC yang telah diperbarui berdasarkan hasil iterasi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Penjelasan perubahan dari BMC sebelumnya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Kesesuaian BMC dengan strategi bisnis terkini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320082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Rubrik Penilaian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28046" y="2637904"/>
            <a:ext cx="3924598" cy="11224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Sangat Baik: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BMC lengkap, mencerminkan hasil iterasi dan strategi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Baik: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Terisi baik namun 1–2 blok kurang relevan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Cukup: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Beberapa blok kosong atau tidak sesuai strategi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Kurang: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BMC tidak sesuai konteks, blok tidak relevan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70967"/>
            <a:ext cx="4871740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Ringkasan &amp; Kunci Keberhasilan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044550"/>
            <a:ext cx="4013895" cy="1418704"/>
          </a:xfrm>
          <a:prstGeom prst="roundRect">
            <a:avLst>
              <a:gd name="adj" fmla="val 3672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4855" y="1173287"/>
            <a:ext cx="372070" cy="372070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74" y="1275531"/>
            <a:ext cx="167432" cy="1674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4855" y="1669331"/>
            <a:ext cx="1688827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Dokumentasi Lengkap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24855" y="1937593"/>
            <a:ext cx="3756422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Setiap tahap proses bisnis harus terdokumentasi dengan bukti nyata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34230" y="1044575"/>
            <a:ext cx="4276090" cy="1418590"/>
          </a:xfrm>
          <a:prstGeom prst="roundRect">
            <a:avLst>
              <a:gd name="adj" fmla="val 3672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762723" y="1173287"/>
            <a:ext cx="372070" cy="372070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043" y="1275531"/>
            <a:ext cx="167432" cy="1674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762723" y="1669331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Data Validasi Nyata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762723" y="1937593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Gunakan data dari pelanggan nyata, bukan sekadar asumsi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96119" y="2587228"/>
            <a:ext cx="4013895" cy="1220242"/>
          </a:xfrm>
          <a:prstGeom prst="roundRect">
            <a:avLst>
              <a:gd name="adj" fmla="val 4270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4855" y="2715964"/>
            <a:ext cx="372070" cy="372070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74" y="2818209"/>
            <a:ext cx="167432" cy="16743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4855" y="321200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BMC Terhubung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624855" y="3480271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Pastikan setiap blok BMC saling mendukung dan relevan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34230" y="2586990"/>
            <a:ext cx="4288790" cy="1220470"/>
          </a:xfrm>
          <a:prstGeom prst="roundRect">
            <a:avLst>
              <a:gd name="adj" fmla="val 4270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762723" y="2715964"/>
            <a:ext cx="372070" cy="372070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043" y="2818209"/>
            <a:ext cx="167432" cy="16743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762723" y="3212009"/>
            <a:ext cx="1550566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0"/>
                <a:cs typeface="Inter Bold" pitchFamily="34" charset="0"/>
              </a:rPr>
              <a:t>Strategi Inovatif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4762723" y="3480271"/>
            <a:ext cx="3756422" cy="19846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Terapkan ERRC dan Blue Ocean Strategy secara konsisten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496119" y="3946996"/>
            <a:ext cx="8151763" cy="725463"/>
          </a:xfrm>
          <a:prstGeom prst="roundRect">
            <a:avLst>
              <a:gd name="adj" fmla="val 7182"/>
            </a:avLst>
          </a:prstGeom>
          <a:solidFill>
            <a:srgbClr val="B6FCB8"/>
          </a:solidFill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2" y="4136306"/>
            <a:ext cx="155004" cy="12397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99071" y="4101926"/>
            <a:ext cx="7624837" cy="396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Keberhasilan UTS bukan hanya tentang mengisi template — tunjukkan pemahaman mendalam dan kemampuan berpikir bisnis yang nyata!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1015</Words>
  <Application>Microsoft Office PowerPoint</Application>
  <PresentationFormat>On-screen Show (16:9)</PresentationFormat>
  <Paragraphs>176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Inter Bold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Jessica Jessica</cp:lastModifiedBy>
  <cp:revision>2</cp:revision>
  <dcterms:created xsi:type="dcterms:W3CDTF">1900-01-01T00:00:00Z</dcterms:created>
  <dcterms:modified xsi:type="dcterms:W3CDTF">2026-05-15T07:02:35Z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EC677BEF42840B884DE2036A29B53BEA_32</vt:lpwstr>
  </property>
  <property fmtid="{D5CDD505-2E9C-101B-9397-08002B2CF9AE}" pid="3" name="KSOProductBuildVer">
    <vt:lpwstr>3081-26.3.1</vt:lpwstr>
  </property>
</Properties>
</file>